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256" r:id="rId2"/>
    <p:sldId id="277" r:id="rId3"/>
    <p:sldId id="264" r:id="rId4"/>
    <p:sldId id="280" r:id="rId5"/>
    <p:sldId id="281" r:id="rId6"/>
    <p:sldId id="279" r:id="rId7"/>
    <p:sldId id="283" r:id="rId8"/>
    <p:sldId id="313" r:id="rId9"/>
    <p:sldId id="282" r:id="rId10"/>
    <p:sldId id="286" r:id="rId11"/>
    <p:sldId id="287" r:id="rId12"/>
    <p:sldId id="284" r:id="rId13"/>
    <p:sldId id="285" r:id="rId14"/>
    <p:sldId id="268" r:id="rId15"/>
    <p:sldId id="267" r:id="rId16"/>
    <p:sldId id="276" r:id="rId17"/>
    <p:sldId id="275" r:id="rId18"/>
    <p:sldId id="270" r:id="rId19"/>
    <p:sldId id="271" r:id="rId20"/>
    <p:sldId id="272" r:id="rId21"/>
    <p:sldId id="294" r:id="rId22"/>
    <p:sldId id="289" r:id="rId23"/>
    <p:sldId id="290" r:id="rId24"/>
    <p:sldId id="291" r:id="rId25"/>
    <p:sldId id="292" r:id="rId26"/>
    <p:sldId id="266" r:id="rId27"/>
    <p:sldId id="259" r:id="rId28"/>
    <p:sldId id="269" r:id="rId29"/>
    <p:sldId id="274" r:id="rId30"/>
    <p:sldId id="258" r:id="rId31"/>
    <p:sldId id="257" r:id="rId32"/>
    <p:sldId id="262" r:id="rId33"/>
    <p:sldId id="265" r:id="rId34"/>
    <p:sldId id="288" r:id="rId35"/>
    <p:sldId id="273" r:id="rId36"/>
    <p:sldId id="261" r:id="rId37"/>
    <p:sldId id="260" r:id="rId38"/>
    <p:sldId id="293" r:id="rId39"/>
    <p:sldId id="297" r:id="rId40"/>
    <p:sldId id="296" r:id="rId41"/>
    <p:sldId id="295" r:id="rId42"/>
    <p:sldId id="298" r:id="rId43"/>
    <p:sldId id="299" r:id="rId44"/>
    <p:sldId id="300" r:id="rId45"/>
    <p:sldId id="301" r:id="rId46"/>
    <p:sldId id="303" r:id="rId47"/>
    <p:sldId id="304" r:id="rId48"/>
    <p:sldId id="302" r:id="rId49"/>
    <p:sldId id="305" r:id="rId50"/>
    <p:sldId id="314" r:id="rId51"/>
    <p:sldId id="306" r:id="rId52"/>
    <p:sldId id="307" r:id="rId53"/>
    <p:sldId id="309" r:id="rId54"/>
    <p:sldId id="310" r:id="rId55"/>
    <p:sldId id="311" r:id="rId56"/>
    <p:sldId id="312" r:id="rId57"/>
  </p:sldIdLst>
  <p:sldSz cx="9144000" cy="6858000" type="screen4x3"/>
  <p:notesSz cx="6797675" cy="9926638"/>
  <p:embeddedFontLst>
    <p:embeddedFont>
      <p:font typeface="Open Sans" panose="020B0606030504020204" pitchFamily="34" charset="0"/>
      <p:regular r:id="rId60"/>
      <p:bold r:id="rId61"/>
      <p:italic r:id="rId62"/>
      <p:boldItalic r:id="rId63"/>
    </p:embeddedFont>
    <p:embeddedFont>
      <p:font typeface="Calibri" panose="020F0502020204030204" pitchFamily="34" charset="0"/>
      <p:regular r:id="rId64"/>
      <p:bold r:id="rId65"/>
      <p:italic r:id="rId66"/>
      <p:boldItalic r:id="rId67"/>
    </p:embeddedFont>
    <p:embeddedFont>
      <p:font typeface="Roboto Condensed" panose="02000000000000000000" pitchFamily="2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AF50"/>
    <a:srgbClr val="607D8B"/>
    <a:srgbClr val="EC407A"/>
    <a:srgbClr val="FFEB3B"/>
    <a:srgbClr val="F44336"/>
    <a:srgbClr val="8BC34A"/>
    <a:srgbClr val="4BAE4F"/>
    <a:srgbClr val="009688"/>
    <a:srgbClr val="37474F"/>
    <a:srgbClr val="FF57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722" autoAdjust="0"/>
  </p:normalViewPr>
  <p:slideViewPr>
    <p:cSldViewPr snapToGrid="0">
      <p:cViewPr varScale="1">
        <p:scale>
          <a:sx n="89" d="100"/>
          <a:sy n="89" d="100"/>
        </p:scale>
        <p:origin x="-155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7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49689" y="0"/>
            <a:ext cx="2946400" cy="496888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0DB50F5-D190-477C-AA36-6261168CAA72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49689" y="9428164"/>
            <a:ext cx="2946400" cy="496887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8BD82BB2-7020-4C13-BDAE-AD800B71F765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157069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4" y="1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01DC99DE-B57D-4B43-BDD7-565697FA23D7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4"/>
            <a:ext cx="5438140" cy="4466987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4" y="9428584"/>
            <a:ext cx="2945659" cy="496332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25DD1ECB-BDD3-459E-A0CB-BABA72D3099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41315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175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10038/004 </a:t>
            </a:r>
          </a:p>
          <a:p>
            <a:r>
              <a:rPr lang="en-AU" dirty="0" smtClean="0"/>
              <a:t>Parcel: 1\TP522380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75348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Address: 185 </a:t>
            </a:r>
            <a:r>
              <a:rPr lang="en-AU" dirty="0" err="1" smtClean="0"/>
              <a:t>Shellcot</a:t>
            </a:r>
            <a:r>
              <a:rPr lang="en-AU" dirty="0" smtClean="0"/>
              <a:t> Rd</a:t>
            </a:r>
          </a:p>
          <a:p>
            <a:r>
              <a:rPr lang="en-AU" dirty="0" smtClean="0"/>
              <a:t>Folio: 10020/829 </a:t>
            </a:r>
          </a:p>
          <a:p>
            <a:r>
              <a:rPr lang="en-AU" dirty="0" smtClean="0"/>
              <a:t>P</a:t>
            </a:r>
            <a:r>
              <a:rPr lang="en-AU" baseline="0" dirty="0" smtClean="0"/>
              <a:t>arcels: 1\TP</a:t>
            </a:r>
            <a:r>
              <a:rPr lang="en-AU" dirty="0" smtClean="0"/>
              <a:t>836423,</a:t>
            </a:r>
            <a:r>
              <a:rPr lang="en-AU" baseline="0" dirty="0" smtClean="0"/>
              <a:t> 2\TP</a:t>
            </a:r>
            <a:r>
              <a:rPr lang="en-AU" dirty="0" smtClean="0"/>
              <a:t>836423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3850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824880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1245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r>
              <a:rPr lang="en-AU" dirty="0" smtClean="0"/>
              <a:t>When looking at </a:t>
            </a:r>
            <a:r>
              <a:rPr lang="en-AU" dirty="0" err="1" smtClean="0"/>
              <a:t>pCT</a:t>
            </a:r>
            <a:r>
              <a:rPr lang="en-AU" dirty="0" smtClean="0"/>
              <a:t> note the fact that the caveat isn’t on the CT (doesn’t require CT and wasn’t re-printed after the CT was issued).</a:t>
            </a:r>
          </a:p>
          <a:p>
            <a:r>
              <a:rPr lang="en-AU" dirty="0" smtClean="0"/>
              <a:t>  - have a look at date/time of CT issuing and caveat dealing</a:t>
            </a:r>
          </a:p>
          <a:p>
            <a:r>
              <a:rPr lang="en-AU" dirty="0" smtClean="0"/>
              <a:t>  - see if people know</a:t>
            </a:r>
            <a:r>
              <a:rPr lang="en-AU" baseline="0" dirty="0" smtClean="0"/>
              <a:t> what the CT issuing date / time relates to (when the mortgage </a:t>
            </a:r>
            <a:r>
              <a:rPr lang="en-AU" baseline="0" smtClean="0"/>
              <a:t>was registered)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Instrument:</a:t>
            </a:r>
          </a:p>
          <a:p>
            <a:r>
              <a:rPr lang="en-GB" dirty="0"/>
              <a:t> Document (can be electronic) which formally authorises some activity</a:t>
            </a:r>
          </a:p>
          <a:p>
            <a:endParaRPr lang="en-GB" dirty="0"/>
          </a:p>
          <a:p>
            <a:r>
              <a:rPr lang="en-GB" dirty="0"/>
              <a:t>Dealing: </a:t>
            </a:r>
          </a:p>
          <a:p>
            <a:r>
              <a:rPr lang="en-GB" dirty="0"/>
              <a:t> Any instrument or application that is accepted by Land Victoria for processing a registration</a:t>
            </a:r>
          </a:p>
          <a:p>
            <a:endParaRPr lang="en-GB" dirty="0"/>
          </a:p>
          <a:p>
            <a:r>
              <a:rPr lang="en-GB" dirty="0"/>
              <a:t>Instruments again:</a:t>
            </a:r>
          </a:p>
          <a:p>
            <a:r>
              <a:rPr lang="en-GB" dirty="0"/>
              <a:t> A registered dealing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DD1ECB-BDD3-459E-A0CB-BABA72D30994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1307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8417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04630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9459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181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1089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928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63948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60321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6186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98089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3618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FDA20-45B0-40A8-8E86-9C7081EF2420}" type="datetimeFigureOut">
              <a:rPr lang="en-AU" smtClean="0"/>
              <a:t>11/05/2016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584D2-1E96-4B2A-8882-CC209AFA41E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11632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976520" cy="462366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80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change the register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94"/>
          <a:stretch/>
        </p:blipFill>
        <p:spPr bwMode="auto">
          <a:xfrm>
            <a:off x="756000" y="1332001"/>
            <a:ext cx="7999259" cy="3783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96593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transaction history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584" y="1412776"/>
            <a:ext cx="7488832" cy="5256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HISTORICAL SEARCH STATEMENT       Land Victoria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 19/04/2016 04:27 PM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Folio Creation: Created as paper folio continued as computer folio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ALTS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  Dealing Type 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                               Details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VOTS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06/01/2006       06/01/2006       AE098391Y        Y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OF LAND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 AE098391Y 06/01/2006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REGIONAL ONE CREDIT UNION LTD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21/11/2011       25/11/2011       AJ327832E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CONVERT A PCT TO AN ECT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AJ427926M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NOMINATE AN ECT TO AN ELECTRONIC INSTRUMENT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ELF Id: 1201AB1023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Removed by Dealing AJ427991A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AJ427991A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AFFECTED ENCUMBRANCE(S) AND REMOVED MORTGAGE(S)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AE098391Y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 END</a:t>
            </a:r>
            <a:endParaRPr lang="en-AU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827584" y="5589240"/>
            <a:ext cx="4558580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328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51709" y="2122140"/>
            <a:ext cx="1391741" cy="72008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596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 – registered dealing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Produced: 19/04/2016 04:21:11 PM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Dealing Number: AJ427991A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Status: Registered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and Time Lodged: 12/01/2012 02:24:33 PM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608884" y="1346448"/>
            <a:ext cx="1848941" cy="36004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9574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Common dealing types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5968752" cy="46805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restructure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Subdivision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Consolidation</a:t>
            </a:r>
          </a:p>
          <a:p>
            <a:pPr lvl="1" algn="l"/>
            <a:endParaRPr lang="en-AU" sz="15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application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Survivorship application</a:t>
            </a:r>
          </a:p>
          <a:p>
            <a:pPr lvl="1" algn="l"/>
            <a:endParaRPr lang="en-AU" sz="1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  <a:p>
            <a:pPr lvl="1" algn="l"/>
            <a:endParaRPr lang="en-AU" sz="16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interest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</p:txBody>
      </p:sp>
    </p:spTree>
    <p:extLst>
      <p:ext uri="{BB962C8B-B14F-4D97-AF65-F5344CB8AC3E}">
        <p14:creationId xmlns:p14="http://schemas.microsoft.com/office/powerpoint/2010/main" val="915019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 to folio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types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townships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 Parcel Identifier (SPI)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714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Parcel types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425476" y="154855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216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Plan</a:t>
            </a:r>
            <a:endParaRPr lang="en-AU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412776"/>
            <a:ext cx="3456384" cy="54840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3398519" y="3008381"/>
            <a:ext cx="1691641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1 on RP8432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47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and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1026" name="Picture 2" descr="\\internal.vic.gov.au\DEPI\HomeDirs1\nk30\Documents\Vic parishes and townships.tif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000" y="1628800"/>
            <a:ext cx="7524424" cy="479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414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Parishes 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 descr="\\internal.vic.gov.au\DEPI\HomeDirs1\nk30\Documents\Sample_Parish_Plan_Colongulac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340768"/>
            <a:ext cx="4104456" cy="556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4272637" y="4064352"/>
            <a:ext cx="3599776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273 Parish of </a:t>
            </a:r>
            <a:r>
              <a:rPr lang="en-AU" sz="1400" dirty="0" err="1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Colongulac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1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chemeClr val="accent1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5257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1" animBg="1"/>
      <p:bldP spid="10" grpId="0" animBg="1"/>
      <p:bldP spid="91" grpId="0" animBg="1"/>
      <p:bldP spid="92" grpId="0" animBg="1"/>
      <p:bldP spid="12" grpId="0" animBg="1"/>
      <p:bldP spid="6" grpId="0" animBg="1"/>
      <p:bldP spid="39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plan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4" name="Picture 2" descr="\\internal.vic.gov.au\DEPI\HomeDirs1\nk30\Documents\Sample_Township_Plan_Hamilt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656" y="1412776"/>
            <a:ext cx="7429044" cy="4824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/>
          <p:cNvSpPr/>
          <p:nvPr/>
        </p:nvSpPr>
        <p:spPr>
          <a:xfrm>
            <a:off x="894656" y="6269106"/>
            <a:ext cx="7429043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Crown Allotment 1 Section 78 Township of Hamilton Parish of Hamilton North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201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land parcel?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SPI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8045101" cy="455317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What is a SPI?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Lot on plan format </a:t>
            </a: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{Lot No} \ {Plan No without check digit}</a:t>
            </a:r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47675"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1\RP8432</a:t>
            </a:r>
          </a:p>
          <a:p>
            <a:pPr algn="l"/>
            <a:endParaRPr lang="en-AU" sz="12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Parish /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township format: 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2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value: {Value} \PP {Parish / township code}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1\PP5002</a:t>
            </a:r>
          </a:p>
          <a:p>
            <a:pPr lvl="1" algn="l"/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Dual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value: {</a:t>
            </a:r>
            <a:r>
              <a:rPr lang="en-AU" sz="20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Value1} ~ {value2} </a:t>
            </a:r>
            <a:r>
              <a:rPr lang="en-AU" sz="20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\PP {Parish / township code}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1~A\PP5002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endParaRPr lang="en-AU" sz="24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67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42582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Relationships: folio &amp; land parcel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Who </a:t>
            </a:r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decides? Who cares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?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Council property number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Common examples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056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Simple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5" r="7835"/>
          <a:stretch/>
        </p:blipFill>
        <p:spPr bwMode="auto">
          <a:xfrm>
            <a:off x="840828" y="1431161"/>
            <a:ext cx="7683062" cy="47103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3791624" y="4554889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10038/004 </a:t>
            </a:r>
          </a:p>
        </p:txBody>
      </p:sp>
    </p:spTree>
    <p:extLst>
      <p:ext uri="{BB962C8B-B14F-4D97-AF65-F5344CB8AC3E}">
        <p14:creationId xmlns:p14="http://schemas.microsoft.com/office/powerpoint/2010/main" val="106730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single 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12" b="30368"/>
          <a:stretch/>
        </p:blipFill>
        <p:spPr bwMode="auto">
          <a:xfrm>
            <a:off x="720406" y="1386646"/>
            <a:ext cx="7775359" cy="36516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ounded Rectangle 4"/>
          <p:cNvSpPr/>
          <p:nvPr/>
        </p:nvSpPr>
        <p:spPr>
          <a:xfrm>
            <a:off x="3361411" y="2968007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10020/829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62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>
            <a:normAutofit/>
          </a:bodyPr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property?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Multi-parcel, multi-folio property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01" y="1333504"/>
            <a:ext cx="7918857" cy="4917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ounded Rectangle 5"/>
          <p:cNvSpPr/>
          <p:nvPr/>
        </p:nvSpPr>
        <p:spPr>
          <a:xfrm>
            <a:off x="4304386" y="490731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10172/823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47460" y="5564004"/>
            <a:ext cx="1083589" cy="24447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n-AU" sz="1400" dirty="0" smtClean="0">
                <a:solidFill>
                  <a:srgbClr val="0070C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10710/366</a:t>
            </a:r>
            <a:endParaRPr lang="en-AU" sz="1400" dirty="0">
              <a:solidFill>
                <a:srgbClr val="0070C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6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VOTS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713856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4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LANDATA?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information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VOTS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Imaging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from external authorities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5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LANDATA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Broker web services</a:t>
            </a:r>
          </a:p>
        </p:txBody>
      </p:sp>
    </p:spTree>
    <p:extLst>
      <p:ext uri="{BB962C8B-B14F-4D97-AF65-F5344CB8AC3E}">
        <p14:creationId xmlns:p14="http://schemas.microsoft.com/office/powerpoint/2010/main" val="4046359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SPEAR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organisations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688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417920"/>
          </a:xfrm>
        </p:spPr>
        <p:txBody>
          <a:bodyPr>
            <a:normAutofit fontScale="92500"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  <a:p>
            <a:pPr marL="358775" indent="-358775"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049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LVIS?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285184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Look-up </a:t>
            </a:r>
            <a:r>
              <a:rPr lang="en-AU" sz="2800" dirty="0" err="1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Address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Parcel services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Spatial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21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LVIS 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175260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facing services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723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PSV?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Sales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Valuations</a:t>
            </a:r>
          </a:p>
        </p:txBody>
      </p:sp>
    </p:spTree>
    <p:extLst>
      <p:ext uri="{BB962C8B-B14F-4D97-AF65-F5344CB8AC3E}">
        <p14:creationId xmlns:p14="http://schemas.microsoft.com/office/powerpoint/2010/main" val="2825060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632424" cy="396044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Information about destroyed instruments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Diagrams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Survey mark sketches 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 xml information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Ongoing process for acquiring new images – scanning and direct upload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11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Imaging?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18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Acquiring images</a:t>
            </a:r>
            <a:endParaRPr lang="en-AU" sz="24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321401" y="3305753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" name="Straight Arrow Connector 5"/>
          <p:cNvCxnSpPr>
            <a:stCxn id="8" idx="1"/>
          </p:cNvCxnSpPr>
          <p:nvPr/>
        </p:nvCxnSpPr>
        <p:spPr>
          <a:xfrm flipH="1">
            <a:off x="5186421" y="3029426"/>
            <a:ext cx="616611" cy="354187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/>
          <p:cNvSpPr/>
          <p:nvPr/>
        </p:nvSpPr>
        <p:spPr>
          <a:xfrm>
            <a:off x="5803032" y="2597378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 &amp;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3329417" y="162880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OCR images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90464" y="2597378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Plans &amp; </a:t>
            </a:r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ePlans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2" name="Straight Arrow Connector 11"/>
          <p:cNvCxnSpPr>
            <a:stCxn id="9" idx="2"/>
            <a:endCxn id="5" idx="0"/>
          </p:cNvCxnSpPr>
          <p:nvPr/>
        </p:nvCxnSpPr>
        <p:spPr>
          <a:xfrm flipH="1">
            <a:off x="4262440" y="2492896"/>
            <a:ext cx="8016" cy="812857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11" idx="3"/>
          </p:cNvCxnSpPr>
          <p:nvPr/>
        </p:nvCxnSpPr>
        <p:spPr>
          <a:xfrm>
            <a:off x="2572542" y="3029426"/>
            <a:ext cx="782218" cy="354187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5803359" y="3933337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DocMaint</a:t>
            </a:r>
            <a:endParaRPr lang="en-AU" sz="1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6" name="Flowchart: Multidocument 25"/>
          <p:cNvSpPr/>
          <p:nvPr/>
        </p:nvSpPr>
        <p:spPr>
          <a:xfrm>
            <a:off x="3115247" y="4923610"/>
            <a:ext cx="2088232" cy="1242431"/>
          </a:xfrm>
          <a:prstGeom prst="flowChartMultidocument">
            <a:avLst/>
          </a:prstGeom>
          <a:solidFill>
            <a:srgbClr val="4BAE4F"/>
          </a:solidFill>
          <a:ln>
            <a:solidFill>
              <a:srgbClr val="0054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 scanning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4242120" y="4169849"/>
            <a:ext cx="1631" cy="742056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690464" y="3936658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FujiXerox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Direct uploading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e.g. VicRoads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5" name="Straight Arrow Connector 34"/>
          <p:cNvCxnSpPr>
            <a:stCxn id="29" idx="3"/>
          </p:cNvCxnSpPr>
          <p:nvPr/>
        </p:nvCxnSpPr>
        <p:spPr>
          <a:xfrm flipV="1">
            <a:off x="2572542" y="4059515"/>
            <a:ext cx="782218" cy="309191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1"/>
          </p:cNvCxnSpPr>
          <p:nvPr/>
        </p:nvCxnSpPr>
        <p:spPr>
          <a:xfrm flipH="1" flipV="1">
            <a:off x="5186421" y="4059515"/>
            <a:ext cx="616938" cy="305870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3893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xit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1" grpId="0" animBg="1"/>
      <p:bldP spid="25" grpId="0" animBg="1"/>
      <p:bldP spid="26" grpId="0" animBg="1"/>
      <p:bldP spid="2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Imaging</a:t>
            </a:r>
            <a:r>
              <a:rPr lang="en-AU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services access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3960440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</p:txBody>
      </p:sp>
    </p:spTree>
    <p:extLst>
      <p:ext uri="{BB962C8B-B14F-4D97-AF65-F5344CB8AC3E}">
        <p14:creationId xmlns:p14="http://schemas.microsoft.com/office/powerpoint/2010/main" val="3117721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Geospatial systems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880320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VICNAMES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Embedded maps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</p:txBody>
      </p:sp>
    </p:spTree>
    <p:extLst>
      <p:ext uri="{BB962C8B-B14F-4D97-AF65-F5344CB8AC3E}">
        <p14:creationId xmlns:p14="http://schemas.microsoft.com/office/powerpoint/2010/main" val="2533966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err="1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VicMap</a:t>
            </a:r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 integrations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6400800" cy="2351112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- LVIS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 extract</a:t>
            </a:r>
          </a:p>
          <a:p>
            <a:pPr lvl="1" algn="l"/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47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roup 154"/>
          <p:cNvGrpSpPr/>
          <p:nvPr/>
        </p:nvGrpSpPr>
        <p:grpSpPr>
          <a:xfrm>
            <a:off x="6425476" y="162213"/>
            <a:ext cx="2601923" cy="2165279"/>
            <a:chOff x="2687194" y="2676475"/>
            <a:chExt cx="2601923" cy="2165279"/>
          </a:xfrm>
        </p:grpSpPr>
        <p:sp>
          <p:nvSpPr>
            <p:cNvPr id="7" name="Rounded Rectangle 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5" name="Rounded Rectangle 4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1" name="Rounded Rectangle 9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92" name="Rounded Rectangle 9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39" name="Rounded Rectangle 38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418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72319" y="3601304"/>
            <a:ext cx="1882078" cy="864096"/>
          </a:xfrm>
          <a:prstGeom prst="roundRect">
            <a:avLst/>
          </a:prstGeom>
          <a:solidFill>
            <a:schemeClr val="accent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59632" y="2488000"/>
            <a:ext cx="1882078" cy="864096"/>
          </a:xfrm>
          <a:prstGeom prst="roundRect">
            <a:avLst/>
          </a:prstGeom>
          <a:solidFill>
            <a:srgbClr val="FF572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4860032" y="5743948"/>
            <a:ext cx="1882078" cy="864096"/>
          </a:xfrm>
          <a:prstGeom prst="roundRect">
            <a:avLst/>
          </a:prstGeom>
          <a:solidFill>
            <a:schemeClr val="tx2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5076055" y="4441728"/>
            <a:ext cx="0" cy="130222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5220072" y="4423159"/>
            <a:ext cx="0" cy="1320789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065453" y="4420776"/>
            <a:ext cx="563196" cy="35586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076056" y="2276872"/>
            <a:ext cx="0" cy="1274088"/>
          </a:xfrm>
          <a:prstGeom prst="straightConnector1">
            <a:avLst/>
          </a:prstGeom>
          <a:ln w="28575">
            <a:solidFill>
              <a:srgbClr val="009688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47664" y="4476188"/>
            <a:ext cx="3312368" cy="1531036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742110" y="5564560"/>
            <a:ext cx="422178" cy="442664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3109135" y="3328100"/>
            <a:ext cx="519513" cy="33772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 flipV="1">
            <a:off x="3109135" y="3197776"/>
            <a:ext cx="598769" cy="358904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V="1">
            <a:off x="4932040" y="2276872"/>
            <a:ext cx="0" cy="126114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1" idx="2"/>
          </p:cNvCxnSpPr>
          <p:nvPr/>
        </p:nvCxnSpPr>
        <p:spPr>
          <a:xfrm flipH="1">
            <a:off x="6742111" y="5564560"/>
            <a:ext cx="178513" cy="221332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endCxn id="11" idx="0"/>
          </p:cNvCxnSpPr>
          <p:nvPr/>
        </p:nvCxnSpPr>
        <p:spPr>
          <a:xfrm>
            <a:off x="6920449" y="4420776"/>
            <a:ext cx="175" cy="27968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>
            <a:stCxn id="12" idx="1"/>
            <a:endCxn id="7" idx="3"/>
          </p:cNvCxnSpPr>
          <p:nvPr/>
        </p:nvCxnSpPr>
        <p:spPr>
          <a:xfrm flipH="1">
            <a:off x="2654397" y="3988728"/>
            <a:ext cx="3717803" cy="44624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12" idx="1"/>
          </p:cNvCxnSpPr>
          <p:nvPr/>
        </p:nvCxnSpPr>
        <p:spPr>
          <a:xfrm flipH="1">
            <a:off x="3088588" y="3988728"/>
            <a:ext cx="3283612" cy="93837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2654397" y="4207024"/>
            <a:ext cx="958934" cy="0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V="1">
            <a:off x="5436096" y="4420776"/>
            <a:ext cx="1395271" cy="1275920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stCxn id="11" idx="1"/>
            <a:endCxn id="6" idx="3"/>
          </p:cNvCxnSpPr>
          <p:nvPr/>
        </p:nvCxnSpPr>
        <p:spPr>
          <a:xfrm flipH="1">
            <a:off x="3109135" y="5132512"/>
            <a:ext cx="2870450" cy="0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 flipV="1">
            <a:off x="3141711" y="3112841"/>
            <a:ext cx="3073964" cy="1587623"/>
          </a:xfrm>
          <a:prstGeom prst="straightConnector1">
            <a:avLst/>
          </a:prstGeom>
          <a:ln w="28575">
            <a:solidFill>
              <a:srgbClr val="9C27B0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 flipV="1">
            <a:off x="3141710" y="2694856"/>
            <a:ext cx="3230490" cy="1152128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4766714" y="1412776"/>
            <a:ext cx="1882078" cy="864096"/>
          </a:xfrm>
          <a:prstGeom prst="roundRect">
            <a:avLst/>
          </a:prstGeom>
          <a:solidFill>
            <a:srgbClr val="009688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Property Exchange Australia</a:t>
            </a:r>
          </a:p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(PEXA)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2314812" y="1412776"/>
            <a:ext cx="1882078" cy="864096"/>
          </a:xfrm>
          <a:prstGeom prst="roundRect">
            <a:avLst/>
          </a:prstGeom>
          <a:solidFill>
            <a:srgbClr val="FFEB3B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State Revenue Office</a:t>
            </a:r>
          </a:p>
          <a:p>
            <a:pPr algn="ctr"/>
            <a:r>
              <a:rPr lang="en-AU" sz="1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(SRO)</a:t>
            </a:r>
          </a:p>
        </p:txBody>
      </p:sp>
      <p:sp>
        <p:nvSpPr>
          <p:cNvPr id="92" name="Rounded Rectangle 91"/>
          <p:cNvSpPr/>
          <p:nvPr/>
        </p:nvSpPr>
        <p:spPr>
          <a:xfrm>
            <a:off x="5979410" y="2406824"/>
            <a:ext cx="1882078" cy="864096"/>
          </a:xfrm>
          <a:prstGeom prst="roundRect">
            <a:avLst/>
          </a:prstGeom>
          <a:solidFill>
            <a:schemeClr val="accent3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err="1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1400" dirty="0" smtClean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43" name="Straight Arrow Connector 142"/>
          <p:cNvCxnSpPr/>
          <p:nvPr/>
        </p:nvCxnSpPr>
        <p:spPr>
          <a:xfrm flipV="1">
            <a:off x="3851920" y="2276872"/>
            <a:ext cx="0" cy="127408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>
            <a:off x="3990868" y="2276872"/>
            <a:ext cx="0" cy="1268016"/>
          </a:xfrm>
          <a:prstGeom prst="straightConnector1">
            <a:avLst/>
          </a:prstGeom>
          <a:ln w="28575">
            <a:solidFill>
              <a:srgbClr val="FFEB3B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>
            <a:endCxn id="92" idx="1"/>
          </p:cNvCxnSpPr>
          <p:nvPr/>
        </p:nvCxnSpPr>
        <p:spPr>
          <a:xfrm flipV="1">
            <a:off x="5220072" y="2838872"/>
            <a:ext cx="759338" cy="717808"/>
          </a:xfrm>
          <a:prstGeom prst="straightConnector1">
            <a:avLst/>
          </a:prstGeom>
          <a:ln w="28575">
            <a:solidFill>
              <a:schemeClr val="accent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5436096" y="3054896"/>
            <a:ext cx="543314" cy="546408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092280" y="3264808"/>
            <a:ext cx="0" cy="143565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6372200" y="3556680"/>
            <a:ext cx="1882078" cy="864096"/>
          </a:xfrm>
          <a:prstGeom prst="roundRect">
            <a:avLst/>
          </a:prstGeom>
          <a:solidFill>
            <a:srgbClr val="EC407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38" name="Straight Arrow Connector 37"/>
          <p:cNvCxnSpPr>
            <a:endCxn id="12" idx="0"/>
          </p:cNvCxnSpPr>
          <p:nvPr/>
        </p:nvCxnSpPr>
        <p:spPr>
          <a:xfrm>
            <a:off x="7311299" y="3270920"/>
            <a:ext cx="1940" cy="285760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9" idx="1"/>
          </p:cNvCxnSpPr>
          <p:nvPr/>
        </p:nvCxnSpPr>
        <p:spPr>
          <a:xfrm flipH="1" flipV="1">
            <a:off x="3065453" y="5406404"/>
            <a:ext cx="1794579" cy="76959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1227057" y="4700464"/>
            <a:ext cx="1882078" cy="864096"/>
          </a:xfrm>
          <a:prstGeom prst="roundRect">
            <a:avLst/>
          </a:prstGeom>
          <a:solidFill>
            <a:srgbClr val="4CAF5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2314812" y="5743948"/>
            <a:ext cx="1882078" cy="864096"/>
          </a:xfrm>
          <a:prstGeom prst="roundRect">
            <a:avLst/>
          </a:prstGeom>
          <a:solidFill>
            <a:srgbClr val="8BC34A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5979585" y="4700464"/>
            <a:ext cx="1882078" cy="864096"/>
          </a:xfrm>
          <a:prstGeom prst="roundRect">
            <a:avLst/>
          </a:prstGeom>
          <a:solidFill>
            <a:srgbClr val="9C27B0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LASSI / SMES / VICNAMES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58" name="Straight Arrow Connector 57"/>
          <p:cNvCxnSpPr>
            <a:stCxn id="6" idx="2"/>
          </p:cNvCxnSpPr>
          <p:nvPr/>
        </p:nvCxnSpPr>
        <p:spPr>
          <a:xfrm>
            <a:off x="2168096" y="5564560"/>
            <a:ext cx="243664" cy="222258"/>
          </a:xfrm>
          <a:prstGeom prst="straightConnector1">
            <a:avLst/>
          </a:prstGeom>
          <a:ln w="28575">
            <a:solidFill>
              <a:srgbClr val="4BAE4F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4196890" y="4279032"/>
            <a:ext cx="2175310" cy="1507786"/>
          </a:xfrm>
          <a:prstGeom prst="straightConnector1">
            <a:avLst/>
          </a:prstGeom>
          <a:ln w="28575">
            <a:solidFill>
              <a:srgbClr val="EC407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39" idx="1"/>
          </p:cNvCxnSpPr>
          <p:nvPr/>
        </p:nvCxnSpPr>
        <p:spPr>
          <a:xfrm flipH="1" flipV="1">
            <a:off x="1713358" y="5564560"/>
            <a:ext cx="601454" cy="611436"/>
          </a:xfrm>
          <a:prstGeom prst="straightConnector1">
            <a:avLst/>
          </a:prstGeom>
          <a:ln w="28575">
            <a:solidFill>
              <a:srgbClr val="8BC34A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761" y="4441728"/>
            <a:ext cx="0" cy="258736"/>
          </a:xfrm>
          <a:prstGeom prst="straightConnector1">
            <a:avLst/>
          </a:prstGeom>
          <a:ln w="28575">
            <a:solidFill>
              <a:srgbClr val="F44336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2735580" y="3328100"/>
            <a:ext cx="2278380" cy="2415848"/>
          </a:xfrm>
          <a:prstGeom prst="straightConnector1">
            <a:avLst/>
          </a:prstGeom>
          <a:ln w="28575">
            <a:solidFill>
              <a:srgbClr val="FF5722"/>
            </a:solidFill>
            <a:tailEnd type="triangle" w="lg" len="lg"/>
          </a:ln>
          <a:effectLst>
            <a:glow rad="25400">
              <a:schemeClr val="tx1">
                <a:lumMod val="65000"/>
                <a:lumOff val="35000"/>
                <a:alpha val="40000"/>
              </a:schemeClr>
            </a:glow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/>
          <p:cNvSpPr/>
          <p:nvPr/>
        </p:nvSpPr>
        <p:spPr>
          <a:xfrm>
            <a:off x="3613330" y="3556680"/>
            <a:ext cx="1882078" cy="864096"/>
          </a:xfrm>
          <a:prstGeom prst="roundRect">
            <a:avLst/>
          </a:prstGeom>
          <a:solidFill>
            <a:schemeClr val="accent6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63500" sx="102000" sy="102000" algn="ctr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Victorian Online Titles System (VOTS)</a:t>
            </a:r>
            <a:endParaRPr lang="en-AU" sz="14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35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89563" y="1388304"/>
            <a:ext cx="2208172" cy="288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ounded Rectangle 7"/>
          <p:cNvSpPr/>
          <p:nvPr/>
        </p:nvSpPr>
        <p:spPr>
          <a:xfrm>
            <a:off x="789563" y="1861458"/>
            <a:ext cx="1848132" cy="252000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Rounded Rectangle 8"/>
          <p:cNvSpPr/>
          <p:nvPr/>
        </p:nvSpPr>
        <p:spPr>
          <a:xfrm>
            <a:off x="789563" y="2113458"/>
            <a:ext cx="3275960" cy="662014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0" name="Rounded Rectangle 9"/>
          <p:cNvSpPr/>
          <p:nvPr/>
        </p:nvSpPr>
        <p:spPr>
          <a:xfrm>
            <a:off x="789563" y="2775472"/>
            <a:ext cx="3852024" cy="860612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2" name="Rounded Rectangle 11"/>
          <p:cNvSpPr/>
          <p:nvPr/>
        </p:nvSpPr>
        <p:spPr>
          <a:xfrm>
            <a:off x="789563" y="3636084"/>
            <a:ext cx="4430960" cy="2431229"/>
          </a:xfrm>
          <a:prstGeom prst="roundRect">
            <a:avLst>
              <a:gd name="adj" fmla="val 5693"/>
            </a:avLst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3" name="Rounded Rectangle 12"/>
          <p:cNvSpPr/>
          <p:nvPr/>
        </p:nvSpPr>
        <p:spPr>
          <a:xfrm>
            <a:off x="789563" y="6067313"/>
            <a:ext cx="3275960" cy="451821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892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2" grpId="0" animBg="1"/>
      <p:bldP spid="12" grpId="1" animBg="1"/>
      <p:bldP spid="1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structure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8060340" cy="461604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VOTS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LANDATA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Planning Certificate System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Imaging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SPEAR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Geospatial – LASSI / SMES / VICNAMES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LVIS</a:t>
            </a:r>
          </a:p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External 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PEXA</a:t>
            </a:r>
          </a:p>
          <a:p>
            <a:pPr lvl="1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SRO</a:t>
            </a:r>
          </a:p>
          <a:p>
            <a:pPr lvl="1" algn="l"/>
            <a:r>
              <a:rPr lang="en-AU" sz="2400" dirty="0" err="1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9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402616" y="147497"/>
            <a:ext cx="2601923" cy="2165279"/>
            <a:chOff x="2687194" y="2676475"/>
            <a:chExt cx="2601923" cy="2165279"/>
          </a:xfrm>
        </p:grpSpPr>
        <p:sp>
          <p:nvSpPr>
            <p:cNvPr id="5" name="Rounded Rectangle 4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6" name="Rounded Rectangle 5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7" name="Rounded Rectangle 6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8" name="Rounded Rectangle 7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9" name="Rounded Rectangle 8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" name="Rounded Rectangle 9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11" name="Rounded Rectangle 10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chemeClr val="accent3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Rounded Rectangle 11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EC407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" name="Rounded Rectangle 12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4" name="Rounded Rectangle 13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8BC34A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5" name="Rounded Rectangle 14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9C27B0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6" name="Title 1"/>
          <p:cNvSpPr txBox="1">
            <a:spLocks/>
          </p:cNvSpPr>
          <p:nvPr/>
        </p:nvSpPr>
        <p:spPr>
          <a:xfrm>
            <a:off x="720000" y="0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AU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LV systems </a:t>
            </a:r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scenarios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7" name="Subtitle 2"/>
          <p:cNvSpPr txBox="1">
            <a:spLocks/>
          </p:cNvSpPr>
          <p:nvPr/>
        </p:nvSpPr>
        <p:spPr>
          <a:xfrm>
            <a:off x="756000" y="1222778"/>
            <a:ext cx="5646616" cy="5505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1. SPEAR electronic lodgement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significant amount of information was being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manually entered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into VOTS even though it was present in SPEAR.  When a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came from SPEAR, VOTS needed to be pre-populated with all available information.</a:t>
            </a: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PSV property data update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PSV was receiving updates to its property information from a weekly file created by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The file did not contain all the information which PSV wanted.  In addition, </a:t>
            </a:r>
            <a:r>
              <a:rPr lang="en-AU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wanted LV to take over generating its own data.</a:t>
            </a:r>
          </a:p>
          <a:p>
            <a:pPr marL="0" indent="0">
              <a:buNone/>
            </a:pPr>
            <a:endParaRPr lang="en-AU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3. Delivery of PDFs in geospatial systems</a:t>
            </a:r>
          </a:p>
          <a:p>
            <a:pPr marL="266700" indent="0">
              <a:buNone/>
            </a:pPr>
            <a:r>
              <a:rPr lang="en-AU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PDFs delivered via the geospatial systems were using a complicated system which involved calling SPEAR which then called Imaging to retrieve images.  A change was needed to enable the geospatial systems to directly retrieve and assemble images into PDFs.</a:t>
            </a: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4.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Enhance LANDATA </a:t>
            </a:r>
            <a:r>
              <a:rPr lang="en-AU" sz="18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Front of House </a:t>
            </a:r>
            <a:r>
              <a:rPr lang="en-AU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My Titles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Two changes were required:</a:t>
            </a:r>
          </a:p>
          <a:p>
            <a:pPr marL="266700" indent="0">
              <a:buNone/>
            </a:pP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When a user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listed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their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electronic titles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got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option to view the location on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map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Roads are usually owned by councils and councils usually hold their titles electronically.  However, many road parcels are not in </a:t>
            </a:r>
            <a:r>
              <a:rPr lang="en-US" sz="1000" dirty="0" err="1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Vicmap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  In these cases,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view on map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error. </a:t>
            </a:r>
          </a:p>
          <a:p>
            <a:pPr marL="266700" indent="0">
              <a:buNone/>
            </a:pP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2. Where a volume/folio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descriptions,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only displayed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first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one.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Multiple land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descriptions needed to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 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returned, </a:t>
            </a:r>
            <a:r>
              <a:rPr lang="en-US" sz="10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where applicable</a:t>
            </a:r>
            <a:r>
              <a:rPr lang="en-US" sz="1000" dirty="0" smtClean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  <a:endParaRPr lang="en-US" sz="1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66700" indent="0">
              <a:buNone/>
            </a:pPr>
            <a:endParaRPr lang="en-AU" sz="10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buNone/>
            </a:pPr>
            <a:endParaRPr lang="en-AU" sz="1800" dirty="0" smtClea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457200" lvl="1" indent="0">
              <a:buNone/>
            </a:pPr>
            <a:endParaRPr lang="en-AU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73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7200800" cy="4525496"/>
          </a:xfrm>
        </p:spPr>
        <p:txBody>
          <a:bodyPr>
            <a:normAutofit lnSpcReduction="10000"/>
          </a:bodyPr>
          <a:lstStyle/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Why have a folio?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Folio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</a:t>
            </a:r>
          </a:p>
          <a:p>
            <a:pPr marL="815975" lvl="1" indent="-358775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815975" lvl="1" indent="-358775" algn="l"/>
            <a:r>
              <a:rPr lang="en-AU" sz="24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Interests</a:t>
            </a:r>
          </a:p>
          <a:p>
            <a:pPr marL="449263" indent="-449263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/ duplicate / certificate of title / CT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CofT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eCT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/ </a:t>
            </a:r>
            <a:r>
              <a:rPr lang="en-AU" sz="2800" dirty="0" err="1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pCT</a:t>
            </a:r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CT holder / controller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Some transactions which need CT</a:t>
            </a:r>
          </a:p>
          <a:p>
            <a:pPr marL="358775" indent="-358775"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Guaranteed information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403685" y="102107"/>
            <a:ext cx="2601923" cy="2165279"/>
            <a:chOff x="2687194" y="2676475"/>
            <a:chExt cx="2601923" cy="2165279"/>
          </a:xfrm>
        </p:grpSpPr>
        <p:sp>
          <p:nvSpPr>
            <p:cNvPr id="16" name="Rounded Rectangle 15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FFEB3B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982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2 on Plan of Subdivision 339997C.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07290 Folio 808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PS339997C 22/03/1995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Joint Proprietors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LARRY THOMAS MCINERNEY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OKSANA ANNA MCINERNEY both of 99A PLUMPTON AVENUE GLENROY VIC 3046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AL572201E 18/12/2014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AL572202C 18/12/2014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POLICE FINANCIAL SERVICES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41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5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</p:spTree>
    <p:extLst>
      <p:ext uri="{BB962C8B-B14F-4D97-AF65-F5344CB8AC3E}">
        <p14:creationId xmlns:p14="http://schemas.microsoft.com/office/powerpoint/2010/main" val="334285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 FOLIO IS CANCELLED *******************************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1 on Title Plan 198562J (formerly known as Lot 121 on Plan of Subdivision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004054).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09516 Folio 506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HELEN MARGARET COTTEW of "ARDCHOILLE" TURNER AVENUE WOODEND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P625283M 23/01/1990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AGREEMENT  Section 173 Planning and Environment Act 1987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AC328820S 11/09/2003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TP198562J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FOLIO HAS BEEN CANCELLED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FOLIOS: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10956/159  LIVE                Lot 1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10956/160  LIVE                Lot 2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10956/161  LIVE                Lot 3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10956/162  LIVE                Lot 4 on Plan of Subdivision 530949X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80 TURNER AVENUE MOUNT MACEDON VIC 3441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the CT?         1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197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GRANT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Crown Allotment 2L Section 7 Township of Donald Parish of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Banyenong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PEAGROWERS CO-OPERATIVE LTD of 45 WOODS ST DONALD 3480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S613683G 03/08/1993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 AB902898L 25/02/2003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SUNCORP-METWAY LTD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crown grant reservations exceptions conditions limitations and powers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noted on the plan or imaged folio set out under DIAGRAM LOCATION below.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For details of any other encumbrances see the plan or imaged folio set out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TP065382E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AL932411N           DISCHARGE OF MORTGAGE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AL932413J           DISPOSITION OF LAND       Unregistered    03/06/2015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AL932414G           MORTGAGE                  Unregistered    03/06/2015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2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65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1183342"/>
            <a:ext cx="5062636" cy="55618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Lot 9 on Plan of Subdivision 002141.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02261 Folio 045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1842763 11/12/1941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PATRICIA ELIZABETH HAUSER of 8 SHARP STREET NORTHCOTE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G499520 03/02/1977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or imaged folio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LP002141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8 SHARP STREET NORTHCOTE VIC 3070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3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331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2768" y="892885"/>
            <a:ext cx="5062636" cy="5965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 DESCRIPTION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Unit 3 on Strata Plan 037198Q and an undivided share in the common property for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time being described on the plan.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OF DEALINGS WITH THIS UNIT IS RESTRICTED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PARENT TITLE Volume 08466 Folio 041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Created by instrument SP037198Q 31/01/1991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REGISTERED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Estate Fee Simple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Sole Proprietor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JANIECE DELANA MIRARCHI of 570 BOURKE STREET MELBOURNE VIC 3000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AM097104R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ENCUMBRANCES, CAVEATS AND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AM097105P 30/09/2015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GROOVY PTY LTD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AGREEMENT WITH THE FOLLOWING PARTIES AND DATE.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Parties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THE REGISTERED PROPRIETOR(S), GROOVY PTY LTD ACN: 010089175, GROOVY PTY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ACN: 010089175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Date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30/08/2015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FREEHOLD ESTATE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GROOVEY BANK of 570 BOURKE STREET MELBOURNE VIC 3000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Section 12 Strata Titles Act 1967 and any other encumbrances shown or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entered on the plan set out under DIAGRAM LOCATION below.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SP037198Q FOR FURTHER DETAILS AND BOUNDARIES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UNIT 3 37 GURNER STREET ST KILDA VIC 3182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ADMINISTRATIVE NOTICES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eCT</a:t>
            </a:r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Control    GENERATOR INVESTMENTS AUSTRALIA LTD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Effective from 30/09/2015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SP037198Q</a:t>
            </a: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5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  <a:endParaRPr lang="en-AU" sz="5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1"/>
            <a:ext cx="7772400" cy="1086521"/>
          </a:xfrm>
        </p:spPr>
        <p:txBody>
          <a:bodyPr>
            <a:normAutofit/>
          </a:bodyPr>
          <a:lstStyle/>
          <a:p>
            <a:pPr algn="l"/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different? Who has </a:t>
            </a:r>
            <a:r>
              <a:rPr lang="en-AU" sz="3600" b="1" dirty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CT?         </a:t>
            </a:r>
            <a:r>
              <a:rPr lang="en-AU" sz="3600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4</a:t>
            </a:r>
            <a:endParaRPr lang="en-AU" sz="36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9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Lodgements / cases / </a:t>
            </a:r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  <a:endParaRPr lang="en-AU" sz="28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 (legal)</a:t>
            </a: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Dealings</a:t>
            </a: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Registered dealings / instruments again (business &amp; legal)</a:t>
            </a:r>
          </a:p>
          <a:p>
            <a:pPr algn="l"/>
            <a:endParaRPr lang="en-AU" sz="28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</a:t>
            </a:r>
            <a:endParaRPr lang="en-AU" sz="28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Technique for changing the register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Transaction history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 life cycle: lodgement vs registration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389617" y="121534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701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000" y="1386000"/>
            <a:ext cx="6000254" cy="5662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8"/>
          <p:cNvSpPr/>
          <p:nvPr/>
        </p:nvSpPr>
        <p:spPr>
          <a:xfrm>
            <a:off x="785159" y="2149457"/>
            <a:ext cx="5062636" cy="478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 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30/12/2015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Caveator</a:t>
            </a:r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Grounds of Claim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ESTOPPEL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Estate or Interest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INTEREST AS LIENEE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Prohibition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ABSOLUTELY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Lodged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Notices to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JOHN ALLAN of 570 BOURKE STREET MELBOURNE VIC 3000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Any encumbrances created by Section 98 Transfer of Land Act 1958 or Section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24 Subdivision Act 1988 and any other encumbrances shown or entered on the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plan set out under DIAGRAM LOCATION below.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DIAGRAM LOCATION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SEE PS339997C FOR FURTHER DETAILS AND BOUNDARIES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ACTIVITY IN THE LAST 125 DAYS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NUMBER                                        STATUS          DATE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AM160359F           CAVEAT                    Registered      30/12/2015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-----------------------------END OF FOLIO REPORT--------------------------------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Additional information: (not part of the Folio Report)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Street Address: 99A PLUMPTON AVENUE GLENROY VIC 3046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OWNERS CORPORATIONS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-------------------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land in this folio is affected by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OWNERS CORPORATION PLAN NO. PS339997C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DOCUMENT END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folio?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786364" y="4625788"/>
            <a:ext cx="4558580" cy="613186"/>
          </a:xfrm>
          <a:prstGeom prst="roundRect">
            <a:avLst/>
          </a:prstGeom>
          <a:solidFill>
            <a:srgbClr val="00B050">
              <a:alpha val="20000"/>
            </a:srgbClr>
          </a:solidFill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6" name="Rounded Rectangle 15"/>
          <p:cNvSpPr/>
          <p:nvPr/>
        </p:nvSpPr>
        <p:spPr>
          <a:xfrm>
            <a:off x="775376" y="5238974"/>
            <a:ext cx="4569567" cy="1290918"/>
          </a:xfrm>
          <a:prstGeom prst="roundRect">
            <a:avLst/>
          </a:prstGeom>
          <a:solidFill>
            <a:srgbClr val="FF0000">
              <a:alpha val="10000"/>
            </a:srgbClr>
          </a:solidFill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3646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6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DTM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most common case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 settlement: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Discharge - of old mortgage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 – to new proprietors</a:t>
            </a:r>
            <a:endParaRPr lang="en-AU" sz="2400" dirty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 – to new bank</a:t>
            </a:r>
          </a:p>
        </p:txBody>
      </p:sp>
    </p:spTree>
    <p:extLst>
      <p:ext uri="{BB962C8B-B14F-4D97-AF65-F5344CB8AC3E}">
        <p14:creationId xmlns:p14="http://schemas.microsoft.com/office/powerpoint/2010/main" val="3215151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2268000"/>
            <a:ext cx="1224136" cy="4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181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Dianne Brooks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Limited)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behalf of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2955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Dealing – transaction history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27584" y="1412776"/>
            <a:ext cx="7488832" cy="5256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HISTORICAL SEARCH STATEMENT       Land Victoria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                 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 19/04/2016 04:27 PM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Folio Creation: Created as paper folio continued as computer folio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ALTS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  Dealing Type 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                               Details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RECORD OF VOTS DEALINGS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Lodged for  Date Recorded    Dealing          Imaged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Registration     on Register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06/01/2006       06/01/2006       AE098391Y        Y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OF LAND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 AE098391Y 06/01/2006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REGIONAL ONE CREDIT UNION LTD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21/11/2011       25/11/2011       AJ327832E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CONVERT A PCT TO AN ECT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AJ427926M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APPLICATION TO NOMINATE AN ECT TO AN ELECTRONIC INSTRUMENT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ELF Id: 1201AB1023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Removed by Dealing AJ427991A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12/01/2012       12/01/2012       AJ427991A (E)    N       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AFFECTED ENCUMBRANCE(S) AND REMOVED MORTGAGE(S)</a:t>
            </a: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MORTGAGE AE098391Y</a:t>
            </a:r>
          </a:p>
          <a:p>
            <a:endParaRPr lang="en-US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STATEMENT END</a:t>
            </a:r>
            <a:endParaRPr lang="en-AU" sz="8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602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 – registered dealing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6172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 – registered dealing</a:t>
            </a:r>
            <a:endParaRPr lang="en-AU" sz="2000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Produced: 19/04/2016 04:21:11 PM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Dealing Number: AJ427991A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Status: Registered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 and Time Lodged: 12/01/2012 02:24:33 PM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</p:txBody>
      </p:sp>
    </p:spTree>
    <p:extLst>
      <p:ext uri="{BB962C8B-B14F-4D97-AF65-F5344CB8AC3E}">
        <p14:creationId xmlns:p14="http://schemas.microsoft.com/office/powerpoint/2010/main" val="39903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Common dealing types</a:t>
            </a:r>
            <a:endParaRPr lang="en-AU" b="1" dirty="0"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6000" y="1800000"/>
            <a:ext cx="5968752" cy="4680520"/>
          </a:xfrm>
        </p:spPr>
        <p:txBody>
          <a:bodyPr>
            <a:normAutofit fontScale="77500" lnSpcReduction="20000"/>
          </a:bodyPr>
          <a:lstStyle/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 restructure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Subdivision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Consolidation</a:t>
            </a:r>
          </a:p>
          <a:p>
            <a:pPr lvl="1" algn="l"/>
            <a:endParaRPr lang="en-AU" sz="15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Proprietorship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Transmission application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Survivorship application</a:t>
            </a:r>
          </a:p>
          <a:p>
            <a:pPr lvl="1" algn="l"/>
            <a:endParaRPr lang="en-AU" sz="14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Record interest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  <a:p>
            <a:pPr lvl="1" algn="l"/>
            <a:endParaRPr lang="en-AU" sz="1600" dirty="0" smtClean="0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Remove interest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</a:t>
            </a:r>
          </a:p>
          <a:p>
            <a:pPr lvl="1" algn="l"/>
            <a:r>
              <a:rPr lang="en-AU" sz="2400" dirty="0" smtClean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Caveat</a:t>
            </a:r>
          </a:p>
        </p:txBody>
      </p:sp>
    </p:spTree>
    <p:extLst>
      <p:ext uri="{BB962C8B-B14F-4D97-AF65-F5344CB8AC3E}">
        <p14:creationId xmlns:p14="http://schemas.microsoft.com/office/powerpoint/2010/main" val="2817110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endParaRPr lang="en-AU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 lnSpcReduction="10000"/>
          </a:bodyPr>
          <a:lstStyle/>
          <a:p>
            <a:pPr algn="l"/>
            <a:r>
              <a:rPr lang="en-AU" sz="2800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Lodgements / cases / </a:t>
            </a:r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Instruments (legal)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Dealings</a:t>
            </a: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Registered dealings / instruments again (business &amp; legal)</a:t>
            </a:r>
          </a:p>
          <a:p>
            <a:pPr algn="l"/>
            <a:endParaRPr lang="en-AU" sz="2800" dirty="0" smtClean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</a:t>
            </a:r>
            <a:endParaRPr lang="en-AU" sz="28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Technique for changing the register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Transaction history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Dealing life cycle: lodgement vs registration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389617" y="121534"/>
            <a:ext cx="2601923" cy="2165279"/>
            <a:chOff x="2687194" y="2676475"/>
            <a:chExt cx="2601923" cy="2165279"/>
          </a:xfrm>
        </p:grpSpPr>
        <p:sp>
          <p:nvSpPr>
            <p:cNvPr id="17" name="Rounded Rectangle 16"/>
            <p:cNvSpPr>
              <a:spLocks/>
            </p:cNvSpPr>
            <p:nvPr/>
          </p:nvSpPr>
          <p:spPr>
            <a:xfrm>
              <a:off x="2687194" y="3556702"/>
              <a:ext cx="764738" cy="390111"/>
            </a:xfrm>
            <a:prstGeom prst="roundRect">
              <a:avLst/>
            </a:prstGeom>
            <a:solidFill>
              <a:schemeClr val="accent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PSV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8" name="Rounded Rectangle 17"/>
            <p:cNvSpPr>
              <a:spLocks/>
            </p:cNvSpPr>
            <p:nvPr/>
          </p:nvSpPr>
          <p:spPr>
            <a:xfrm>
              <a:off x="2960592" y="3113482"/>
              <a:ext cx="764738" cy="390111"/>
            </a:xfrm>
            <a:prstGeom prst="roundRect">
              <a:avLst/>
            </a:prstGeom>
            <a:solidFill>
              <a:srgbClr val="FF572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SPEAR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9" name="Rounded Rectangle 18"/>
            <p:cNvSpPr>
              <a:spLocks/>
            </p:cNvSpPr>
            <p:nvPr/>
          </p:nvSpPr>
          <p:spPr>
            <a:xfrm>
              <a:off x="4037941" y="4451643"/>
              <a:ext cx="764738" cy="390111"/>
            </a:xfrm>
            <a:prstGeom prst="roundRect">
              <a:avLst/>
            </a:prstGeom>
            <a:solidFill>
              <a:schemeClr val="tx2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Imaging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0" name="Rounded Rectangle 19"/>
            <p:cNvSpPr>
              <a:spLocks/>
            </p:cNvSpPr>
            <p:nvPr/>
          </p:nvSpPr>
          <p:spPr>
            <a:xfrm>
              <a:off x="3613346" y="3556705"/>
              <a:ext cx="764738" cy="390111"/>
            </a:xfrm>
            <a:prstGeom prst="roundRect">
              <a:avLst/>
            </a:prstGeom>
            <a:solidFill>
              <a:schemeClr val="accent6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VOTS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1" name="Rounded Rectangle 20"/>
            <p:cNvSpPr>
              <a:spLocks/>
            </p:cNvSpPr>
            <p:nvPr/>
          </p:nvSpPr>
          <p:spPr>
            <a:xfrm>
              <a:off x="4037942" y="2676477"/>
              <a:ext cx="764738" cy="390111"/>
            </a:xfrm>
            <a:prstGeom prst="roundRect">
              <a:avLst/>
            </a:prstGeom>
            <a:solidFill>
              <a:srgbClr val="009688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PEXA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2" name="Rounded Rectangle 21"/>
            <p:cNvSpPr>
              <a:spLocks/>
            </p:cNvSpPr>
            <p:nvPr/>
          </p:nvSpPr>
          <p:spPr>
            <a:xfrm>
              <a:off x="3150151" y="2676475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SRO</a:t>
              </a:r>
            </a:p>
          </p:txBody>
        </p:sp>
        <p:sp>
          <p:nvSpPr>
            <p:cNvPr id="23" name="Rounded Rectangle 22"/>
            <p:cNvSpPr>
              <a:spLocks/>
            </p:cNvSpPr>
            <p:nvPr/>
          </p:nvSpPr>
          <p:spPr>
            <a:xfrm>
              <a:off x="4205442" y="312086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err="1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Vicmap</a:t>
              </a:r>
              <a:endParaRPr lang="en-AU" sz="900" dirty="0" smtClean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4" name="Rounded Rectangle 23"/>
            <p:cNvSpPr>
              <a:spLocks/>
            </p:cNvSpPr>
            <p:nvPr/>
          </p:nvSpPr>
          <p:spPr>
            <a:xfrm>
              <a:off x="4524379" y="3556704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LVIS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5" name="Rounded Rectangle 24"/>
            <p:cNvSpPr>
              <a:spLocks/>
            </p:cNvSpPr>
            <p:nvPr/>
          </p:nvSpPr>
          <p:spPr>
            <a:xfrm>
              <a:off x="2960592" y="4010718"/>
              <a:ext cx="764738" cy="390111"/>
            </a:xfrm>
            <a:prstGeom prst="roundRect">
              <a:avLst/>
            </a:prstGeom>
            <a:solidFill>
              <a:schemeClr val="accent1"/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LANDATA</a:t>
              </a:r>
              <a:endParaRPr lang="en-AU" sz="9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6" name="Rounded Rectangle 25"/>
            <p:cNvSpPr>
              <a:spLocks/>
            </p:cNvSpPr>
            <p:nvPr/>
          </p:nvSpPr>
          <p:spPr>
            <a:xfrm>
              <a:off x="3150151" y="4451642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PCS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27" name="Rounded Rectangle 26"/>
            <p:cNvSpPr>
              <a:spLocks/>
            </p:cNvSpPr>
            <p:nvPr/>
          </p:nvSpPr>
          <p:spPr>
            <a:xfrm>
              <a:off x="4202388" y="4010719"/>
              <a:ext cx="764738" cy="390111"/>
            </a:xfrm>
            <a:prstGeom prst="roundRect">
              <a:avLst/>
            </a:prstGeom>
            <a:solidFill>
              <a:srgbClr val="607D8B">
                <a:alpha val="25000"/>
              </a:srgbClr>
            </a:solidFill>
            <a:ln w="127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63500" sx="102000" sy="102000" algn="ctr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n-AU" sz="900" dirty="0" smtClean="0">
                  <a:solidFill>
                    <a:schemeClr val="bg1">
                      <a:lumMod val="50000"/>
                    </a:schemeClr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Geospatial</a:t>
              </a:r>
              <a:endParaRPr lang="en-AU" sz="900" dirty="0">
                <a:solidFill>
                  <a:schemeClr val="bg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472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DTM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The most common case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755999" y="1799999"/>
            <a:ext cx="6984365" cy="4536255"/>
          </a:xfrm>
        </p:spPr>
        <p:txBody>
          <a:bodyPr>
            <a:normAutofit/>
          </a:bodyPr>
          <a:lstStyle/>
          <a:p>
            <a:pPr algn="l"/>
            <a:r>
              <a:rPr lang="en-AU" sz="28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Standard settlement: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Discharge - of old mortgage</a:t>
            </a: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Transfer – to new proprietors</a:t>
            </a:r>
            <a:endParaRPr lang="en-AU" sz="2400" dirty="0">
              <a:solidFill>
                <a:srgbClr val="FFFFF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 algn="l"/>
            <a:r>
              <a:rPr lang="en-AU" sz="2400" dirty="0" smtClean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Mortgage – to new bank</a:t>
            </a:r>
          </a:p>
        </p:txBody>
      </p:sp>
    </p:spTree>
    <p:extLst>
      <p:ext uri="{BB962C8B-B14F-4D97-AF65-F5344CB8AC3E}">
        <p14:creationId xmlns:p14="http://schemas.microsoft.com/office/powerpoint/2010/main" val="268236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Paper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000" y="1440000"/>
            <a:ext cx="4094798" cy="5788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3419872" y="2268000"/>
            <a:ext cx="1224136" cy="48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6318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474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00" y="0"/>
            <a:ext cx="7772400" cy="1470025"/>
          </a:xfrm>
        </p:spPr>
        <p:txBody>
          <a:bodyPr/>
          <a:lstStyle/>
          <a:p>
            <a:pPr algn="l"/>
            <a: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What’s a dealing?</a:t>
            </a:r>
            <a:br>
              <a:rPr lang="en-AU" b="1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</a:br>
            <a:r>
              <a:rPr lang="en-AU" sz="2000" dirty="0" smtClean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Roboto Condensed" panose="02000000000000000000" pitchFamily="2" charset="0"/>
              </a:rPr>
              <a:t>Electronic instrument</a:t>
            </a:r>
            <a:endParaRPr lang="en-AU" sz="2000" b="1" dirty="0">
              <a:solidFill>
                <a:schemeClr val="bg1"/>
              </a:solidFill>
              <a:latin typeface="Roboto Condensed" panose="02000000000000000000" pitchFamily="2" charset="0"/>
              <a:ea typeface="Roboto Condensed" panose="02000000000000000000" pitchFamily="2" charset="0"/>
              <a:cs typeface="Roboto Condensed" panose="0200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56000" y="1340768"/>
            <a:ext cx="5256160" cy="540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Responsible Subscriber: BANKMECU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Customer Code: 13091U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Reference: 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DISCHARGE OF MORTGAGE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Section 84 Transfer of Land Act 1958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or annuitant discharges the land described from the moneys or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annuity secured by the mortgage or charge specified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Land: (volume and folio reference) and Mortgagee or Annuitant: (full name)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824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Volume 10134 Folio 826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Party shown on Register is REGIONAL ONE CREDIT UNION LTD; Party dealing is </a:t>
            </a:r>
            <a:r>
              <a:rPr lang="en-US" sz="7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Limited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(Justification is Change of incorporated name - Credit Union)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Mortgage or Charge Number: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AE098391Y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Subscriber Certifications:</a:t>
            </a:r>
          </a:p>
          <a:p>
            <a:endParaRPr lang="en-US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 The subscriber certifies that, where the subscriber is representing another,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subscriber is a party to an EC System Rules Representation Agreement with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 Mortgagee it represents or by the Mortgagee's attorney acting under a power</a:t>
            </a:r>
          </a:p>
          <a:p>
            <a:r>
              <a:rPr lang="en-US" sz="7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 attorney.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Dated: (system date)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 January 2012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________________________________________________________________________________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Signed by:</a:t>
            </a:r>
          </a:p>
          <a:p>
            <a:endParaRPr lang="en-US" sz="70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Dianne Brooks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(for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Limited)</a:t>
            </a:r>
          </a:p>
          <a:p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 behalf of </a:t>
            </a:r>
            <a:r>
              <a:rPr lang="en-US" sz="70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Mecu</a:t>
            </a:r>
            <a:r>
              <a:rPr lang="en-US" sz="70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Limited</a:t>
            </a:r>
            <a:endParaRPr lang="en-AU" sz="70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889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aterial design">
      <a:dk1>
        <a:sysClr val="windowText" lastClr="000000"/>
      </a:dk1>
      <a:lt1>
        <a:sysClr val="window" lastClr="FFFFFF"/>
      </a:lt1>
      <a:dk2>
        <a:srgbClr val="3E50B4"/>
      </a:dk2>
      <a:lt2>
        <a:srgbClr val="F6F6F6"/>
      </a:lt2>
      <a:accent1>
        <a:srgbClr val="4CAF50"/>
      </a:accent1>
      <a:accent2>
        <a:srgbClr val="F44336"/>
      </a:accent2>
      <a:accent3>
        <a:srgbClr val="607D8B"/>
      </a:accent3>
      <a:accent4>
        <a:srgbClr val="E91E63"/>
      </a:accent4>
      <a:accent5>
        <a:srgbClr val="3F51B5"/>
      </a:accent5>
      <a:accent6>
        <a:srgbClr val="2196F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9283</TotalTime>
  <Words>3958</Words>
  <Application>Microsoft Office PowerPoint</Application>
  <PresentationFormat>On-screen Show (4:3)</PresentationFormat>
  <Paragraphs>1123</Paragraphs>
  <Slides>56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Open Sans</vt:lpstr>
      <vt:lpstr>Calibri</vt:lpstr>
      <vt:lpstr>Roboto Condensed</vt:lpstr>
      <vt:lpstr>Courier New</vt:lpstr>
      <vt:lpstr>Office Theme</vt:lpstr>
      <vt:lpstr>LV systems structure</vt:lpstr>
      <vt:lpstr>LV systems structure</vt:lpstr>
      <vt:lpstr>What’s a folio?</vt:lpstr>
      <vt:lpstr>What’s a folio?</vt:lpstr>
      <vt:lpstr>What’s a folio?</vt:lpstr>
      <vt:lpstr>What’s a dealing?</vt:lpstr>
      <vt:lpstr>DTM The most common case</vt:lpstr>
      <vt:lpstr>What’s a dealing? Paper instrument</vt:lpstr>
      <vt:lpstr>What’s a dealing? Electronic instrument</vt:lpstr>
      <vt:lpstr>What’s a dealing? Dealing – change the register</vt:lpstr>
      <vt:lpstr>What’s a dealing? Dealing – transaction history</vt:lpstr>
      <vt:lpstr>What’s a dealing? Paper instrument – registered dealing</vt:lpstr>
      <vt:lpstr>What’s a dealing? Electronic instrument – registered dealing</vt:lpstr>
      <vt:lpstr>Common dealing types</vt:lpstr>
      <vt:lpstr>What’s a land parcel?</vt:lpstr>
      <vt:lpstr>What’s a land parcel? Parcel types</vt:lpstr>
      <vt:lpstr>What’s a land parcel? Plan</vt:lpstr>
      <vt:lpstr>What’s a land parcel? Parishes and townships</vt:lpstr>
      <vt:lpstr>What’s a land parcel? Parishes plan</vt:lpstr>
      <vt:lpstr>What’s a land parcel? Township plan</vt:lpstr>
      <vt:lpstr>What’s a land parcel? SPI</vt:lpstr>
      <vt:lpstr>What’s a property?</vt:lpstr>
      <vt:lpstr>What’s a property? Simple property</vt:lpstr>
      <vt:lpstr>What’s a property? Multi-parcel, single folio property</vt:lpstr>
      <vt:lpstr>What’s a property? Multi-parcel, multi-folio property</vt:lpstr>
      <vt:lpstr>VOTS services access</vt:lpstr>
      <vt:lpstr>What’s LANDATA?</vt:lpstr>
      <vt:lpstr>LANDATA services access</vt:lpstr>
      <vt:lpstr>SPEAR services access</vt:lpstr>
      <vt:lpstr>What’s LVIS?</vt:lpstr>
      <vt:lpstr>LVIS services access</vt:lpstr>
      <vt:lpstr>What’s PSV?</vt:lpstr>
      <vt:lpstr>What’s Imaging?</vt:lpstr>
      <vt:lpstr>What’s Imaging? Acquiring images</vt:lpstr>
      <vt:lpstr>Imaging services access</vt:lpstr>
      <vt:lpstr>Geospatial systems</vt:lpstr>
      <vt:lpstr>VicMap integrations</vt:lpstr>
      <vt:lpstr>PowerPoint Presentation</vt:lpstr>
      <vt:lpstr>LV systems structure</vt:lpstr>
      <vt:lpstr>LV systems structure</vt:lpstr>
      <vt:lpstr>PowerPoint Presentation</vt:lpstr>
      <vt:lpstr>What’s a folio?</vt:lpstr>
      <vt:lpstr>What’s a folio?</vt:lpstr>
      <vt:lpstr>What’s a folio?</vt:lpstr>
      <vt:lpstr>What’s different? Who has the CT?         1</vt:lpstr>
      <vt:lpstr>What’s different? Who has the CT?         2</vt:lpstr>
      <vt:lpstr>What’s different? Who has the CT?         3</vt:lpstr>
      <vt:lpstr>What’s different? Who has the CT?         4</vt:lpstr>
      <vt:lpstr>What’s a dealing?</vt:lpstr>
      <vt:lpstr>DTM The most common case</vt:lpstr>
      <vt:lpstr>What’s a dealing? Paper instrument</vt:lpstr>
      <vt:lpstr>What’s a dealing? Electronic instrument</vt:lpstr>
      <vt:lpstr>What’s a dealing? Dealing – transaction history</vt:lpstr>
      <vt:lpstr>What’s a dealing? Paper instrument – registered dealing</vt:lpstr>
      <vt:lpstr>What’s a dealing? Electronic instrument – registered dealing</vt:lpstr>
      <vt:lpstr>Common dealing types</vt:lpstr>
    </vt:vector>
  </TitlesOfParts>
  <Company>Victorian Government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Neil Kloot</dc:creator>
  <cp:lastModifiedBy>Neil Kloot</cp:lastModifiedBy>
  <cp:revision>111</cp:revision>
  <cp:lastPrinted>2016-05-10T22:14:21Z</cp:lastPrinted>
  <dcterms:created xsi:type="dcterms:W3CDTF">2016-04-08T06:05:14Z</dcterms:created>
  <dcterms:modified xsi:type="dcterms:W3CDTF">2016-05-10T22:14:29Z</dcterms:modified>
</cp:coreProperties>
</file>

<file path=docProps/thumbnail.jpeg>
</file>